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59" r:id="rId3"/>
    <p:sldId id="265" r:id="rId4"/>
    <p:sldId id="269" r:id="rId5"/>
    <p:sldId id="270" r:id="rId6"/>
    <p:sldId id="261" r:id="rId7"/>
    <p:sldId id="262" r:id="rId8"/>
    <p:sldId id="271" r:id="rId9"/>
    <p:sldId id="272" r:id="rId10"/>
    <p:sldId id="263" r:id="rId11"/>
    <p:sldId id="266" r:id="rId12"/>
    <p:sldId id="267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483BD-EAAE-435F-8286-114450CB034E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32BFD-19E9-4B7E-8B08-14D6A8FB8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56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4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8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2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7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41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26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5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6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CCAA-5B9F-5A8F-B950-7885FDA5D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39F59-9622-868A-30F9-E6B44EBCD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3ABE7-E083-4F3F-3F44-52550D2E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71A8C-2AEA-A269-9B16-CB853B36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86AD-D9F1-745A-53DA-1F9DA4D9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5DA1-FF23-2FBE-E5A2-A9F67F9A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BDA3F-7EF2-6EDF-058D-751D61E4F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A548-283A-038F-C54F-C0C037FB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EAD0E-1C4D-37F7-828C-DBEA44BB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BED88-59AA-9F18-37A9-3F276412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3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C7269-284B-2E98-8353-EE014E289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F7DBF-6723-9841-C815-80CCECF64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2FB82-9540-9C64-3879-82B59FB9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A399-1232-7780-237C-133D3404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CDC46-184A-EB47-07E2-CA5BD80D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01854-79D9-3CCF-A313-945F8BED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B560-9D8F-0FD3-B8CC-34057A44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707B-14E5-ED83-A8D5-3475E919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A7E85-BE7F-1054-A423-96DA0A0C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99AF1-58C4-E0F8-3985-F99B81B2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0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7BC-B410-33A2-648F-58A4020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5D5B2-2167-45A5-2181-F04B29061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4CD3-F746-8245-67F3-2E65F8AB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BC53-B605-1E42-41C3-595B1608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96B2F-1747-6862-E122-A8E1C1A3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6367-3BEA-D22C-ED8D-3FEABCEC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F89D-D518-0855-50DE-29BD0FF9D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CB674-4C75-A84F-7D75-7732F9171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D86B0-A714-104A-BAA2-0CF4BC85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C085E-5679-7CE5-2DEA-9F108C20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D1E72-775A-E4AD-C624-2F0EFA09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3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32C7-9A02-A8B3-14DB-4889BDED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408E0-C591-6B66-F8AF-F10C07BA4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D6521-214A-DAB3-0C39-90B60E0DF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C8FEB-0BC0-C987-9884-6E9C72174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AE1A5-69DE-8CEC-CCA1-CB9CA2C97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CE6D7-4834-CB4D-B8A4-0F42A344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8D406-D884-E8AD-6F38-F861C942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9C9BD-E887-0E91-7F2F-B0593E10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6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1EB3-174B-F38D-DC02-03A28160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6270C-1884-99E9-4940-991AB674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6E178-A738-2CB0-BC3B-E9A530F7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9DF5D-69E1-50B3-60F9-9C1B9008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1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F9CA8-5284-1F53-B6B6-9AE4472B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92928-6EE5-3646-C96E-6CFA967B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FF16-AEA1-D55B-E94D-1A84EEF9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7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8651-2D82-EA07-FB96-3B53A0E3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62A0-32D2-9651-FB8B-101B716D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C2A00-D214-8368-71A9-E3A65C917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C0663-67F1-D9DF-3522-0C4D946A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5F68E-82D2-7928-04CF-CFD39992D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8D435-1B01-4A8D-088F-29FB854B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118A-82D5-752F-39A4-1C0B6EBC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0E78D-F7E7-38C2-7B36-B44C49CAC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01C2F-27BA-D38C-1111-F4DD1989E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E1CD3-BAD6-07E0-D9E6-B2F80F34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7528A-AD26-02A7-C0D5-C4C9017E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49894-1DD1-3C8E-C294-0EB02669C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AD73D-A23D-7A0C-F404-A3459234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9235B-1F7F-A4F6-546B-4A868C1B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2180-E5AE-5AB2-8389-3D7A6B339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B6AF8-9A62-4F19-A1D3-E2BDDBFC8A5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879E-39A5-90BE-1E46-98816041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87ACB-6F6C-9936-DA93-1AD58E375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4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wtse/foli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vinashay/EECE5554_FinalProject/blob/83dcb01b1417d5e9b6a38146c4e5f7350c54c135/FinalProject/TEAM%2010%20-%20FINAL%20PROJECT%20SLIDES.pptx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1204717" y="1723674"/>
            <a:ext cx="8892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Hi! This Jing.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I put down some of my past projects, coursework and internship accomplishments here, involving controls, mechatronics, mechanics and data mining.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My portfolio GitHub Repo: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  <a:hlinkClick r:id="rId3"/>
              </a:rPr>
              <a:t>https://github.com/wwtse/folioS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52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738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Nanoindentation Simulation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3769078" y="972208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5AA42D18-9249-7708-E44F-29E1C1CC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70" y="1251684"/>
            <a:ext cx="2924583" cy="2098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5F789-7839-D812-91FF-9A10790B857B}"/>
              </a:ext>
            </a:extLst>
          </p:cNvPr>
          <p:cNvSpPr txBox="1"/>
          <p:nvPr/>
        </p:nvSpPr>
        <p:spPr>
          <a:xfrm>
            <a:off x="7110069" y="4024600"/>
            <a:ext cx="43136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achelor </a:t>
            </a:r>
            <a:r>
              <a:rPr lang="en-US" sz="2000" i="1" dirty="0">
                <a:solidFill>
                  <a:prstClr val="black"/>
                </a:solidFill>
                <a:latin typeface="+mj-lt"/>
              </a:rPr>
              <a:t>T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hesis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Multimillion-atom nanoindentation simulation of crystalline silicon carbide with spherical cavity.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917FCA88-CCDE-3764-759B-F707A18B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25" y="1902194"/>
            <a:ext cx="1504139" cy="1262969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E890A4ED-41C2-591E-AFAC-32BD7DE8B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96" y="1892674"/>
            <a:ext cx="1440673" cy="1237582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42A84B6C-7CE2-9601-E455-D02601A71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01" y="1879980"/>
            <a:ext cx="1466059" cy="1307395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C61F377-1450-ABF4-DF3D-3E5D00D11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09" y="3423804"/>
            <a:ext cx="2005496" cy="2797877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3087D382-8E8B-39A3-1497-DA62A67EA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3" y="3441761"/>
            <a:ext cx="2924583" cy="2791215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B499F1E-0A66-B06F-9B43-F3750AD55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79" y="1879979"/>
            <a:ext cx="2737358" cy="1307395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C967409E-0C12-5AAE-B076-57B856709CA0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33D81CB-18EA-4F2E-9254-6BA4475F45DE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6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738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Machine Learning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3235105" y="959146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95F789-7839-D812-91FF-9A10790B857B}"/>
              </a:ext>
            </a:extLst>
          </p:cNvPr>
          <p:cNvSpPr txBox="1"/>
          <p:nvPr/>
        </p:nvSpPr>
        <p:spPr>
          <a:xfrm>
            <a:off x="7139717" y="4293984"/>
            <a:ext cx="43136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Used Fisher LDA, ERM, MLE, MAP, Bayesian estimation, BIC and K-fold cross-validation to approximate model parameters. Trained 2-layer MLP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.</a:t>
            </a:r>
            <a:endParaRPr lang="en-US" sz="2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67409E-0C12-5AAE-B076-57B856709CA0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33D81CB-18EA-4F2E-9254-6BA4475F45DE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821117-3CEC-5CBB-0979-2B901FD9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96" y="1696700"/>
            <a:ext cx="2494122" cy="2391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E0E4F-270E-40CE-4A13-1806A2717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94" y="1696700"/>
            <a:ext cx="2748471" cy="2391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FF488-DAE8-5096-0F9E-77C097011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729" y="4379497"/>
            <a:ext cx="3099298" cy="2006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1E0A26-3497-7674-BD8B-EAD5B66E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093" y="1636299"/>
            <a:ext cx="3085617" cy="265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46445-2949-6482-9750-85FECF84B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48" y="4446691"/>
            <a:ext cx="2475944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6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738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Sensor and Navigation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2703072" y="959146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95F789-7839-D812-91FF-9A10790B857B}"/>
              </a:ext>
            </a:extLst>
          </p:cNvPr>
          <p:cNvSpPr txBox="1"/>
          <p:nvPr/>
        </p:nvSpPr>
        <p:spPr>
          <a:xfrm>
            <a:off x="7219943" y="4748038"/>
            <a:ext cx="4313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IMU, GNSS, magnetometer, camera and Lidar.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67409E-0C12-5AAE-B076-57B856709CA0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33D81CB-18EA-4F2E-9254-6BA4475F45DE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2E051-E2AB-6B5E-6C6A-555CF38D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83" y="1718047"/>
            <a:ext cx="1984755" cy="2199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92C02-9283-AAF8-A951-BE47A95D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94" y="1733759"/>
            <a:ext cx="1886289" cy="21996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91A88D-28C0-4FB5-2042-7C70D4223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459" y="4083536"/>
            <a:ext cx="3295650" cy="2562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2398AF-A005-093D-7D75-EA655027F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911" y="1728057"/>
            <a:ext cx="2276409" cy="2153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1321BA-7E08-C51A-D046-1D82EE6F9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320" y="1561891"/>
            <a:ext cx="3495675" cy="2524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C0967A-676D-C7DB-117A-15AC999D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84" y="4385733"/>
            <a:ext cx="2724279" cy="21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4611318" y="621404"/>
            <a:ext cx="345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Internship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5122535" y="1064324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969242" y="1723674"/>
            <a:ext cx="1074201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Unfortunately, I cannot directly show my work here for some reasons.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noProof="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noProof="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Here is the accomplished list of what I have done during my last internship.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noProof="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BLDC motor control MATLAB simulation without Simulink built-in Toolbox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Drive programming and assist the SW team in familiarizing with the prototype </a:t>
            </a:r>
            <a:r>
              <a: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machine</a:t>
            </a: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CAN signal capture from i.MX8 and MathWorks </a:t>
            </a:r>
            <a:r>
              <a:rPr lang="en-US" sz="2000" dirty="0" err="1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Speedgoat</a:t>
            </a: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Data Mining for Formative Study with the EM team to troubleshoot from unexpected performance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Electrical schematic review with the EE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Presentation </a:t>
            </a:r>
            <a:r>
              <a: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for i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nternal training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8 pages document of knowledge transfer</a:t>
            </a:r>
          </a:p>
        </p:txBody>
      </p:sp>
    </p:spTree>
    <p:extLst>
      <p:ext uri="{BB962C8B-B14F-4D97-AF65-F5344CB8AC3E}">
        <p14:creationId xmlns:p14="http://schemas.microsoft.com/office/powerpoint/2010/main" val="155093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BF56CEC6-B03C-6B1C-CD9B-6BDE0F2E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93" y="4192400"/>
            <a:ext cx="2996432" cy="214961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4159113" y="621404"/>
            <a:ext cx="345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Light ITC" panose="020B0402030504020804" pitchFamily="34" charset="0"/>
                <a:ea typeface="+mn-ea"/>
                <a:cs typeface="+mn-cs"/>
              </a:rPr>
              <a:t>Projects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C3001-7293-41C2-969D-68C7D06DB279}"/>
              </a:ext>
            </a:extLst>
          </p:cNvPr>
          <p:cNvCxnSpPr/>
          <p:nvPr/>
        </p:nvCxnSpPr>
        <p:spPr>
          <a:xfrm>
            <a:off x="6067732" y="2512485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4664959" y="1092025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D72E1E-19F0-7E55-14D5-AB214CB78278}"/>
              </a:ext>
            </a:extLst>
          </p:cNvPr>
          <p:cNvCxnSpPr>
            <a:cxnSpLocks/>
          </p:cNvCxnSpPr>
          <p:nvPr/>
        </p:nvCxnSpPr>
        <p:spPr>
          <a:xfrm flipH="1">
            <a:off x="4382885" y="3962771"/>
            <a:ext cx="1375346" cy="0"/>
          </a:xfrm>
          <a:prstGeom prst="line">
            <a:avLst/>
          </a:prstGeom>
          <a:ln w="6350" cap="rnd" cmpd="sng" algn="ctr">
            <a:solidFill>
              <a:schemeClr val="dk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78AE7B8-B684-B78C-1F70-490E8A067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733" y="4078386"/>
            <a:ext cx="1651139" cy="2303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986747" y="3647386"/>
            <a:ext cx="386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DC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motor control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54695-C5F1-E7B0-08A7-623DE2B0A40E}"/>
              </a:ext>
            </a:extLst>
          </p:cNvPr>
          <p:cNvSpPr txBox="1"/>
          <p:nvPr/>
        </p:nvSpPr>
        <p:spPr>
          <a:xfrm>
            <a:off x="6362552" y="4142230"/>
            <a:ext cx="2385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Nanoindentation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Simulation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9197DC3-D9E8-8AF9-A2C4-B9AC4BF6D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" y="4299164"/>
            <a:ext cx="2687799" cy="2015849"/>
          </a:xfrm>
          <a:prstGeom prst="rect">
            <a:avLst/>
          </a:prstGeom>
        </p:spPr>
      </p:pic>
      <p:pic>
        <p:nvPicPr>
          <p:cNvPr id="16" name="Picture 1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EAA081D-9E98-1462-2482-EF6F58897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73" y="4268327"/>
            <a:ext cx="1827158" cy="13696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18EE94-9909-EA9A-C281-01646695B601}"/>
              </a:ext>
            </a:extLst>
          </p:cNvPr>
          <p:cNvSpPr txBox="1"/>
          <p:nvPr/>
        </p:nvSpPr>
        <p:spPr>
          <a:xfrm>
            <a:off x="4009691" y="5553147"/>
            <a:ext cx="158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IMU filters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B275BB-14A2-411B-FE94-DA8DD18B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84" y="1841575"/>
            <a:ext cx="2627376" cy="175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07C7B62-2B21-8DED-3521-A6AFB51AC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93" y="2512485"/>
            <a:ext cx="2196280" cy="12320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67156D-5735-F46A-970B-74CB57C6BE9F}"/>
              </a:ext>
            </a:extLst>
          </p:cNvPr>
          <p:cNvSpPr txBox="1"/>
          <p:nvPr/>
        </p:nvSpPr>
        <p:spPr>
          <a:xfrm>
            <a:off x="9749655" y="1673983"/>
            <a:ext cx="1298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SLAM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2F93F1-F558-FBBC-C38D-3ACD7A9213EF}"/>
              </a:ext>
            </a:extLst>
          </p:cNvPr>
          <p:cNvCxnSpPr>
            <a:cxnSpLocks/>
          </p:cNvCxnSpPr>
          <p:nvPr/>
        </p:nvCxnSpPr>
        <p:spPr>
          <a:xfrm flipH="1">
            <a:off x="6362552" y="3962771"/>
            <a:ext cx="1375346" cy="0"/>
          </a:xfrm>
          <a:prstGeom prst="line">
            <a:avLst/>
          </a:prstGeom>
          <a:ln w="6350" cap="rnd" cmpd="sng" algn="ctr">
            <a:solidFill>
              <a:schemeClr val="dk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10111C-52C1-8F65-2FFB-CC703C9B8A00}"/>
              </a:ext>
            </a:extLst>
          </p:cNvPr>
          <p:cNvCxnSpPr/>
          <p:nvPr/>
        </p:nvCxnSpPr>
        <p:spPr>
          <a:xfrm>
            <a:off x="6067732" y="4142230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A64DC7D-A042-F28F-9D7B-CB701EE4E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30" y="1625137"/>
            <a:ext cx="3637328" cy="20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7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4159113" y="621404"/>
            <a:ext cx="345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Coursework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C3001-7293-41C2-969D-68C7D06DB279}"/>
              </a:ext>
            </a:extLst>
          </p:cNvPr>
          <p:cNvCxnSpPr/>
          <p:nvPr/>
        </p:nvCxnSpPr>
        <p:spPr>
          <a:xfrm>
            <a:off x="6067732" y="2512485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4937478" y="1092025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1194464" y="5440678"/>
            <a:ext cx="386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Machine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7156D-5735-F46A-970B-74CB57C6BE9F}"/>
              </a:ext>
            </a:extLst>
          </p:cNvPr>
          <p:cNvSpPr txBox="1"/>
          <p:nvPr/>
        </p:nvSpPr>
        <p:spPr>
          <a:xfrm>
            <a:off x="9250015" y="2961654"/>
            <a:ext cx="3443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Sensor and Navigation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10111C-52C1-8F65-2FFB-CC703C9B8A00}"/>
              </a:ext>
            </a:extLst>
          </p:cNvPr>
          <p:cNvCxnSpPr/>
          <p:nvPr/>
        </p:nvCxnSpPr>
        <p:spPr>
          <a:xfrm>
            <a:off x="6067732" y="4142230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F08C09-FC71-9E9D-3FD4-A6018219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70" y="2221143"/>
            <a:ext cx="3737934" cy="32195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9CEEC-F6C8-2D56-D374-9BF70D1C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1" y="2318593"/>
            <a:ext cx="2752725" cy="2266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445A3E-5BC0-04C2-4441-C1A69D0B8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556" y="4259329"/>
            <a:ext cx="2276409" cy="21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2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4585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 err="1">
                <a:solidFill>
                  <a:prstClr val="black"/>
                </a:solidFill>
                <a:latin typeface="Eras Light ITC" panose="020B0402030504020804" pitchFamily="34" charset="0"/>
              </a:rPr>
              <a:t>DCmotor</a:t>
            </a: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3391755" y="966953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osControl">
            <a:hlinkClick r:id="" action="ppaction://media"/>
            <a:extLst>
              <a:ext uri="{FF2B5EF4-FFF2-40B4-BE49-F238E27FC236}">
                <a16:creationId xmlns:a16="http://schemas.microsoft.com/office/drawing/2014/main" id="{D6F71CF9-BE1F-25F5-BEBF-B90A57D74F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5877" y="1507988"/>
            <a:ext cx="2575808" cy="4579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1FB509-3DD8-29CC-2BA2-8436B7721BFB}"/>
              </a:ext>
            </a:extLst>
          </p:cNvPr>
          <p:cNvSpPr txBox="1"/>
          <p:nvPr/>
        </p:nvSpPr>
        <p:spPr>
          <a:xfrm>
            <a:off x="6120245" y="2732276"/>
            <a:ext cx="43136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Demonstrate </a:t>
            </a:r>
            <a:r>
              <a:rPr lang="en-US" sz="2000" dirty="0">
                <a:solidFill>
                  <a:prstClr val="black"/>
                </a:solidFill>
              </a:rPr>
              <a:t>motor speed and position control with Arduino IDE and Simulink Real-Time Target.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C08FE1E-9962-FA43-D787-18CABAB9002F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EF1A3-BEE3-7F78-1BFC-0AA97F7C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5D37-36AA-8AF7-A680-20752D2A566C}"/>
              </a:ext>
            </a:extLst>
          </p:cNvPr>
          <p:cNvSpPr txBox="1"/>
          <p:nvPr/>
        </p:nvSpPr>
        <p:spPr>
          <a:xfrm>
            <a:off x="2601891" y="6048573"/>
            <a:ext cx="3375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Video of DC motor position control</a:t>
            </a:r>
          </a:p>
        </p:txBody>
      </p:sp>
    </p:spTree>
    <p:extLst>
      <p:ext uri="{BB962C8B-B14F-4D97-AF65-F5344CB8AC3E}">
        <p14:creationId xmlns:p14="http://schemas.microsoft.com/office/powerpoint/2010/main" val="322183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4E222-2A57-77CF-59E2-609AE4146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0" y="392305"/>
            <a:ext cx="3375633" cy="2134544"/>
          </a:xfrm>
          <a:prstGeom prst="rect">
            <a:avLst/>
          </a:prstGeom>
        </p:spPr>
      </p:pic>
      <p:pic>
        <p:nvPicPr>
          <p:cNvPr id="18" name="Picture 17" descr="Diagram, schematic&#10;&#10;Description automatically generated">
            <a:extLst>
              <a:ext uri="{FF2B5EF4-FFF2-40B4-BE49-F238E27FC236}">
                <a16:creationId xmlns:a16="http://schemas.microsoft.com/office/drawing/2014/main" id="{CCA7C1C2-A35E-F18D-3619-82F29C730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19" y="3676421"/>
            <a:ext cx="4143547" cy="3132441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A44CDD-89D9-DE92-12E8-28FBE76EE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54" y="387120"/>
            <a:ext cx="2808274" cy="2520998"/>
          </a:xfrm>
          <a:prstGeom prst="rect">
            <a:avLst/>
          </a:prstGeom>
        </p:spPr>
      </p:pic>
      <p:pic>
        <p:nvPicPr>
          <p:cNvPr id="24" name="velControl">
            <a:hlinkClick r:id="" action="ppaction://media"/>
            <a:extLst>
              <a:ext uri="{FF2B5EF4-FFF2-40B4-BE49-F238E27FC236}">
                <a16:creationId xmlns:a16="http://schemas.microsoft.com/office/drawing/2014/main" id="{FDA65CE0-2D10-080D-9B72-4F14C7201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16868" y="3956779"/>
            <a:ext cx="3618990" cy="2035682"/>
          </a:xfrm>
          <a:prstGeom prst="rect">
            <a:avLst/>
          </a:prstGeom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C08FE1E-9962-FA43-D787-18CABAB9002F}"/>
              </a:ext>
            </a:extLst>
          </p:cNvPr>
          <p:cNvSpPr/>
          <p:nvPr/>
        </p:nvSpPr>
        <p:spPr>
          <a:xfrm rot="16743547">
            <a:off x="10556875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C578C-E226-DB66-2B61-C4BD3944ADA0}"/>
              </a:ext>
            </a:extLst>
          </p:cNvPr>
          <p:cNvSpPr txBox="1"/>
          <p:nvPr/>
        </p:nvSpPr>
        <p:spPr>
          <a:xfrm>
            <a:off x="556455" y="2813117"/>
            <a:ext cx="337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1. Design the circuit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B3AC0-DE3C-1B51-85A5-FDC6FC62A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913" y="309358"/>
            <a:ext cx="3378249" cy="2688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EEC04-AF04-4AE2-71F9-88D49F868AA8}"/>
              </a:ext>
            </a:extLst>
          </p:cNvPr>
          <p:cNvSpPr txBox="1"/>
          <p:nvPr/>
        </p:nvSpPr>
        <p:spPr>
          <a:xfrm>
            <a:off x="4432428" y="2898352"/>
            <a:ext cx="337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2. Simulation of DC motor with Simulink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26E29-F522-571C-739F-637A87C3C877}"/>
              </a:ext>
            </a:extLst>
          </p:cNvPr>
          <p:cNvSpPr txBox="1"/>
          <p:nvPr/>
        </p:nvSpPr>
        <p:spPr>
          <a:xfrm>
            <a:off x="8190001" y="2908118"/>
            <a:ext cx="337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3. One method of motor control with Arduino IDE and C++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2BF8D-0970-764A-4E54-4565F202B7E3}"/>
              </a:ext>
            </a:extLst>
          </p:cNvPr>
          <p:cNvSpPr txBox="1"/>
          <p:nvPr/>
        </p:nvSpPr>
        <p:spPr>
          <a:xfrm>
            <a:off x="233662" y="3684821"/>
            <a:ext cx="358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4. Another method of motor control with Simulink Real-time Target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AEB6F-2A93-911E-D86C-2757CC2F9D90}"/>
              </a:ext>
            </a:extLst>
          </p:cNvPr>
          <p:cNvSpPr txBox="1"/>
          <p:nvPr/>
        </p:nvSpPr>
        <p:spPr>
          <a:xfrm>
            <a:off x="8144032" y="5983411"/>
            <a:ext cx="3375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Video of DC motor speed control</a:t>
            </a:r>
          </a:p>
        </p:txBody>
      </p:sp>
    </p:spTree>
    <p:extLst>
      <p:ext uri="{BB962C8B-B14F-4D97-AF65-F5344CB8AC3E}">
        <p14:creationId xmlns:p14="http://schemas.microsoft.com/office/powerpoint/2010/main" val="133556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458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SLAM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1535328" y="977238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80A66F12-570F-510C-5EC6-EE6E27F4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28" y="1562013"/>
            <a:ext cx="2627376" cy="175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578FC0D-5C9F-C98E-C339-4BC077940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19" y="1107036"/>
            <a:ext cx="2448334" cy="2586166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9DC7597-74D0-4F6B-911E-66E20B552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80" y="1245609"/>
            <a:ext cx="4116256" cy="2309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BD275-0BCD-1A4D-8EFD-9D9D580B1B92}"/>
              </a:ext>
            </a:extLst>
          </p:cNvPr>
          <p:cNvSpPr txBox="1"/>
          <p:nvPr/>
        </p:nvSpPr>
        <p:spPr>
          <a:xfrm>
            <a:off x="5779341" y="4179668"/>
            <a:ext cx="6087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SLAM using stereo cameras dataset (</a:t>
            </a:r>
            <a:r>
              <a:rPr lang="en-US" sz="2000" dirty="0" err="1"/>
              <a:t>kitti</a:t>
            </a:r>
            <a:r>
              <a:rPr lang="en-US" sz="2000" dirty="0"/>
              <a:t> and </a:t>
            </a:r>
            <a:r>
              <a:rPr lang="en-US" sz="2000" dirty="0" err="1"/>
              <a:t>NUance</a:t>
            </a:r>
            <a:r>
              <a:rPr lang="en-US" sz="2000" dirty="0"/>
              <a:t>) with ORB-SLAM2 and ROS in Linux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hlinkClick r:id="rId6"/>
              </a:rPr>
              <a:t>The Group Presentation Slides</a:t>
            </a: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C9C919A-DD35-C5EA-48CC-FDDC83C33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253" y="3603401"/>
            <a:ext cx="4267199" cy="278429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1E0DF33-0DE6-479F-4282-9F0138BAC956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0FFC46-1A80-EC00-185B-4F4CE5E62F8B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4585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IMU Filters</a:t>
            </a:r>
          </a:p>
          <a:p>
            <a:pPr lvl="0"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1535328" y="977238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FBD275-0BCD-1A4D-8EFD-9D9D580B1B92}"/>
              </a:ext>
            </a:extLst>
          </p:cNvPr>
          <p:cNvSpPr txBox="1"/>
          <p:nvPr/>
        </p:nvSpPr>
        <p:spPr>
          <a:xfrm>
            <a:off x="5312605" y="4670345"/>
            <a:ext cx="6087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Filter IMU raw data with the combination of FIR, IIR and complementary filters.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90144A6-3F61-4BC9-7D2E-EC976A5C5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378" y="1492868"/>
            <a:ext cx="3790313" cy="2842735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F2EDF939-1ADC-C51D-A373-5739C9B80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34" y="1991960"/>
            <a:ext cx="1827158" cy="1369658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7A11312-17BC-B28E-1439-EB370FD78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09" y="1599479"/>
            <a:ext cx="3661873" cy="27464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FF1ED0-2C59-C9C0-F792-EE9442F98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988" y="3496383"/>
            <a:ext cx="2609850" cy="18669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59B2E48-8C64-13A3-C658-68BE3A7C825A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A16F51C-68A3-9938-6F47-05221BB2AD1B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2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F2EDF939-1ADC-C51D-A373-5739C9B8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" y="902174"/>
            <a:ext cx="1657437" cy="124243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59B2E48-8C64-13A3-C658-68BE3A7C825A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A16F51C-68A3-9938-6F47-05221BB2AD1B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scribes how to use PuTTY on Windows. Installation, terminal window,  configuring, generating SSH keys.">
            <a:extLst>
              <a:ext uri="{FF2B5EF4-FFF2-40B4-BE49-F238E27FC236}">
                <a16:creationId xmlns:a16="http://schemas.microsoft.com/office/drawing/2014/main" id="{FCE4C9E4-7CA6-19DB-E45D-DF0957676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101" y="331562"/>
            <a:ext cx="2585309" cy="25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62570C-922B-4F8C-5784-BE8D41D22480}"/>
              </a:ext>
            </a:extLst>
          </p:cNvPr>
          <p:cNvSpPr txBox="1"/>
          <p:nvPr/>
        </p:nvSpPr>
        <p:spPr>
          <a:xfrm>
            <a:off x="748574" y="2805327"/>
            <a:ext cx="4748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1. Datasets source: </a:t>
            </a:r>
            <a:r>
              <a:rPr lang="en-US" dirty="0"/>
              <a:t>Parrot Mambo quadcopter and LSM9DS1 IMU. Terminal emulator PuTTY is used to log the signal.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B1768-ECB6-BB8D-B633-69CF3A61CBFA}"/>
              </a:ext>
            </a:extLst>
          </p:cNvPr>
          <p:cNvSpPr txBox="1"/>
          <p:nvPr/>
        </p:nvSpPr>
        <p:spPr>
          <a:xfrm>
            <a:off x="2463076" y="1347867"/>
            <a:ext cx="357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1D14B-561B-737B-786E-A7E34EE8DD16}"/>
              </a:ext>
            </a:extLst>
          </p:cNvPr>
          <p:cNvSpPr txBox="1"/>
          <p:nvPr/>
        </p:nvSpPr>
        <p:spPr>
          <a:xfrm>
            <a:off x="7010402" y="2959181"/>
            <a:ext cx="425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2. </a:t>
            </a:r>
            <a:r>
              <a:rPr lang="en-US" dirty="0"/>
              <a:t>Analyze signal with </a:t>
            </a:r>
            <a:r>
              <a:rPr lang="en-US" dirty="0">
                <a:solidFill>
                  <a:prstClr val="black"/>
                </a:solidFill>
              </a:rPr>
              <a:t>frequency sampling </a:t>
            </a:r>
            <a:r>
              <a:rPr lang="en-US" dirty="0"/>
              <a:t>method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0C749AB7-C7CD-A628-6CF9-D82D7C544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160" y="805949"/>
            <a:ext cx="2270887" cy="170316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53041787-ED36-1859-1AD6-6A7687FBB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67" y="805948"/>
            <a:ext cx="2270886" cy="17031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66C66-92B2-F740-68B7-B6ADC930D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364" y="556439"/>
            <a:ext cx="1652400" cy="21859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360D8C-9F48-0B0C-590B-21035E456166}"/>
              </a:ext>
            </a:extLst>
          </p:cNvPr>
          <p:cNvCxnSpPr/>
          <p:nvPr/>
        </p:nvCxnSpPr>
        <p:spPr>
          <a:xfrm>
            <a:off x="5773817" y="1067963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A920BB9-1E2F-327E-5FA4-C5788AE998E0}"/>
              </a:ext>
            </a:extLst>
          </p:cNvPr>
          <p:cNvSpPr txBox="1"/>
          <p:nvPr/>
        </p:nvSpPr>
        <p:spPr>
          <a:xfrm>
            <a:off x="748574" y="5879256"/>
            <a:ext cx="445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3. Low pass filter design with window design method: 4 FIR filters and 1 IIR filter</a:t>
            </a:r>
          </a:p>
        </p:txBody>
      </p:sp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A78609F5-F8A7-5D68-FACF-2C6A55099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72" y="3780241"/>
            <a:ext cx="2555474" cy="1916606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9B6A3BF0-3F25-617C-AB53-26C3AC0F2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6" y="3855469"/>
            <a:ext cx="2468878" cy="18516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C8531B-E076-EA03-190B-FE764182000A}"/>
              </a:ext>
            </a:extLst>
          </p:cNvPr>
          <p:cNvSpPr txBox="1"/>
          <p:nvPr/>
        </p:nvSpPr>
        <p:spPr>
          <a:xfrm>
            <a:off x="7434945" y="5850941"/>
            <a:ext cx="655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4. Complementary filter design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9AFC277-A974-5917-4F95-B372EFC75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441" y="4348888"/>
            <a:ext cx="5291986" cy="134795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0A27DB-CC46-1564-14BC-D053888A58F3}"/>
              </a:ext>
            </a:extLst>
          </p:cNvPr>
          <p:cNvCxnSpPr/>
          <p:nvPr/>
        </p:nvCxnSpPr>
        <p:spPr>
          <a:xfrm>
            <a:off x="5789091" y="4408680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34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59B2E48-8C64-13A3-C658-68BE3A7C825A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A16F51C-68A3-9938-6F47-05221BB2AD1B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C8531B-E076-EA03-190B-FE764182000A}"/>
              </a:ext>
            </a:extLst>
          </p:cNvPr>
          <p:cNvSpPr txBox="1"/>
          <p:nvPr/>
        </p:nvSpPr>
        <p:spPr>
          <a:xfrm>
            <a:off x="1553381" y="6040748"/>
            <a:ext cx="4537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5. Performance of </a:t>
            </a:r>
            <a:r>
              <a:rPr lang="en-US" altLang="zh-CN" dirty="0">
                <a:solidFill>
                  <a:prstClr val="black"/>
                </a:solidFill>
              </a:rPr>
              <a:t>the</a:t>
            </a:r>
            <a:r>
              <a:rPr lang="en-US" dirty="0">
                <a:solidFill>
                  <a:prstClr val="black"/>
                </a:solidFill>
              </a:rPr>
              <a:t> low-pass filters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1FFF2-6EBC-1A16-485A-7E542F90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30" y="290098"/>
            <a:ext cx="4392894" cy="395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6D56E-9236-3AD3-84D2-1C3E28F1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15" y="4089361"/>
            <a:ext cx="2097340" cy="1845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2F754-0DE4-9C3E-1FAF-E75E9BBA16CF}"/>
              </a:ext>
            </a:extLst>
          </p:cNvPr>
          <p:cNvSpPr txBox="1"/>
          <p:nvPr/>
        </p:nvSpPr>
        <p:spPr>
          <a:xfrm>
            <a:off x="6814460" y="5121583"/>
            <a:ext cx="655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6. Performance of the complementary filter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2A0E5-F802-0336-5DAB-89A4B71C0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362" y="1993733"/>
            <a:ext cx="56292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2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399</Words>
  <Application>Microsoft Office PowerPoint</Application>
  <PresentationFormat>Widescreen</PresentationFormat>
  <Paragraphs>79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Eras Light ITC</vt:lpstr>
      <vt:lpstr>Eras Medium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Wang</dc:creator>
  <cp:lastModifiedBy>Jing Wang</cp:lastModifiedBy>
  <cp:revision>5</cp:revision>
  <dcterms:created xsi:type="dcterms:W3CDTF">2022-11-11T22:11:06Z</dcterms:created>
  <dcterms:modified xsi:type="dcterms:W3CDTF">2022-12-02T02:09:22Z</dcterms:modified>
</cp:coreProperties>
</file>